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74" r:id="rId5"/>
    <p:sldId id="318" r:id="rId6"/>
    <p:sldId id="317" r:id="rId7"/>
    <p:sldId id="311" r:id="rId8"/>
    <p:sldId id="313" r:id="rId9"/>
    <p:sldId id="314" r:id="rId10"/>
    <p:sldId id="315" r:id="rId11"/>
    <p:sldId id="312" r:id="rId12"/>
    <p:sldId id="316" r:id="rId13"/>
    <p:sldId id="310" r:id="rId14"/>
    <p:sldId id="309" r:id="rId15"/>
    <p:sldId id="319" r:id="rId16"/>
    <p:sldId id="320" r:id="rId17"/>
    <p:sldId id="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rrow, Melanie" initials="MM" lastIdx="4" clrIdx="0">
    <p:extLst>
      <p:ext uri="{19B8F6BF-5375-455C-9EA6-DF929625EA0E}">
        <p15:presenceInfo xmlns:p15="http://schemas.microsoft.com/office/powerpoint/2012/main" userId="S-1-5-21-2338163137-2684688362-157462135-2674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33"/>
    <a:srgbClr val="FFB665"/>
    <a:srgbClr val="FFFBEF"/>
    <a:srgbClr val="FFFFFF"/>
    <a:srgbClr val="2F5F79"/>
    <a:srgbClr val="FFCA8D"/>
    <a:srgbClr val="00B0F0"/>
    <a:srgbClr val="E98023"/>
    <a:srgbClr val="F87228"/>
    <a:srgbClr val="B1D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1358" autoAdjust="0"/>
  </p:normalViewPr>
  <p:slideViewPr>
    <p:cSldViewPr snapToGrid="0" snapToObjects="1">
      <p:cViewPr varScale="1">
        <p:scale>
          <a:sx n="97" d="100"/>
          <a:sy n="97" d="100"/>
        </p:scale>
        <p:origin x="1050" y="78"/>
      </p:cViewPr>
      <p:guideLst/>
    </p:cSldViewPr>
  </p:slideViewPr>
  <p:outlineViewPr>
    <p:cViewPr>
      <p:scale>
        <a:sx n="33" d="100"/>
        <a:sy n="33" d="100"/>
      </p:scale>
      <p:origin x="0" y="-17166"/>
    </p:cViewPr>
  </p:outlin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A34C0-8FDB-9245-8DBE-3733D8BB24D2}" type="datetimeFigureOut">
              <a:rPr lang="en-US" smtClean="0"/>
              <a:t>5/25/2017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D90E59-AE13-914A-A545-851CE5731625}" type="slidenum">
              <a:rPr lang="en-US" smtClean="0"/>
              <a:t>‹#›</a:t>
            </a:fld>
            <a:endParaRPr lang="en-US"/>
          </a:p>
        </p:txBody>
      </p:sp>
    </p:spTree>
    <p:extLst>
      <p:ext uri="{BB962C8B-B14F-4D97-AF65-F5344CB8AC3E}">
        <p14:creationId xmlns:p14="http://schemas.microsoft.com/office/powerpoint/2010/main" val="143768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90E59-AE13-914A-A545-851CE5731625}" type="slidenum">
              <a:rPr lang="en-US" smtClean="0"/>
              <a:t>2</a:t>
            </a:fld>
            <a:endParaRPr lang="en-US"/>
          </a:p>
        </p:txBody>
      </p:sp>
    </p:spTree>
    <p:extLst>
      <p:ext uri="{BB962C8B-B14F-4D97-AF65-F5344CB8AC3E}">
        <p14:creationId xmlns:p14="http://schemas.microsoft.com/office/powerpoint/2010/main" val="3721050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90E59-AE13-914A-A545-851CE5731625}" type="slidenum">
              <a:rPr lang="en-US" smtClean="0"/>
              <a:t>4</a:t>
            </a:fld>
            <a:endParaRPr lang="en-US"/>
          </a:p>
        </p:txBody>
      </p:sp>
    </p:spTree>
    <p:extLst>
      <p:ext uri="{BB962C8B-B14F-4D97-AF65-F5344CB8AC3E}">
        <p14:creationId xmlns:p14="http://schemas.microsoft.com/office/powerpoint/2010/main" val="1259764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90E59-AE13-914A-A545-851CE5731625}" type="slidenum">
              <a:rPr lang="en-US" smtClean="0"/>
              <a:t>7</a:t>
            </a:fld>
            <a:endParaRPr lang="en-US"/>
          </a:p>
        </p:txBody>
      </p:sp>
    </p:spTree>
    <p:extLst>
      <p:ext uri="{BB962C8B-B14F-4D97-AF65-F5344CB8AC3E}">
        <p14:creationId xmlns:p14="http://schemas.microsoft.com/office/powerpoint/2010/main" val="1245051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90E59-AE13-914A-A545-851CE5731625}" type="slidenum">
              <a:rPr lang="en-US" smtClean="0"/>
              <a:t>9</a:t>
            </a:fld>
            <a:endParaRPr lang="en-US"/>
          </a:p>
        </p:txBody>
      </p:sp>
    </p:spTree>
    <p:extLst>
      <p:ext uri="{BB962C8B-B14F-4D97-AF65-F5344CB8AC3E}">
        <p14:creationId xmlns:p14="http://schemas.microsoft.com/office/powerpoint/2010/main" val="215368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90E59-AE13-914A-A545-851CE5731625}" type="slidenum">
              <a:rPr lang="en-US" smtClean="0"/>
              <a:t>13</a:t>
            </a:fld>
            <a:endParaRPr lang="en-US"/>
          </a:p>
        </p:txBody>
      </p:sp>
    </p:spTree>
    <p:extLst>
      <p:ext uri="{BB962C8B-B14F-4D97-AF65-F5344CB8AC3E}">
        <p14:creationId xmlns:p14="http://schemas.microsoft.com/office/powerpoint/2010/main" val="2756842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D90E59-AE13-914A-A545-851CE5731625}" type="slidenum">
              <a:rPr lang="en-US" smtClean="0"/>
              <a:t>14</a:t>
            </a:fld>
            <a:endParaRPr lang="en-US"/>
          </a:p>
        </p:txBody>
      </p:sp>
    </p:spTree>
    <p:extLst>
      <p:ext uri="{BB962C8B-B14F-4D97-AF65-F5344CB8AC3E}">
        <p14:creationId xmlns:p14="http://schemas.microsoft.com/office/powerpoint/2010/main" val="691534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2E41F499-BE54-AA4B-BCFC-6B2E6FADE4B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153723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1F499-BE54-AA4B-BCFC-6B2E6FADE4B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1684859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1F499-BE54-AA4B-BCFC-6B2E6FADE4B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714432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41F499-BE54-AA4B-BCFC-6B2E6FADE4B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2005882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41F499-BE54-AA4B-BCFC-6B2E6FADE4B4}" type="datetimeFigureOut">
              <a:rPr lang="en-US" smtClean="0"/>
              <a:t>5/25/2017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1676718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E41F499-BE54-AA4B-BCFC-6B2E6FADE4B4}"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133507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E41F499-BE54-AA4B-BCFC-6B2E6FADE4B4}" type="datetimeFigureOut">
              <a:rPr lang="en-US" smtClean="0"/>
              <a:t>5/25/2017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173937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E41F499-BE54-AA4B-BCFC-6B2E6FADE4B4}" type="datetimeFigureOut">
              <a:rPr lang="en-US" smtClean="0"/>
              <a:t>5/25/2017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210217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41F499-BE54-AA4B-BCFC-6B2E6FADE4B4}" type="datetimeFigureOut">
              <a:rPr lang="en-US" smtClean="0"/>
              <a:t>5/25/2017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7901626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1F499-BE54-AA4B-BCFC-6B2E6FADE4B4}"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224919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41F499-BE54-AA4B-BCFC-6B2E6FADE4B4}" type="datetimeFigureOut">
              <a:rPr lang="en-US" smtClean="0"/>
              <a:t>5/25/2017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3C08A9-6DFC-5E4A-9DD6-37B935D6AC49}" type="slidenum">
              <a:rPr lang="en-US" smtClean="0"/>
              <a:t>‹#›</a:t>
            </a:fld>
            <a:endParaRPr lang="en-US"/>
          </a:p>
        </p:txBody>
      </p:sp>
    </p:spTree>
    <p:extLst>
      <p:ext uri="{BB962C8B-B14F-4D97-AF65-F5344CB8AC3E}">
        <p14:creationId xmlns:p14="http://schemas.microsoft.com/office/powerpoint/2010/main" val="658515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41F499-BE54-AA4B-BCFC-6B2E6FADE4B4}" type="datetimeFigureOut">
              <a:rPr lang="en-US" smtClean="0"/>
              <a:t>5/25/2017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3C08A9-6DFC-5E4A-9DD6-37B935D6AC49}" type="slidenum">
              <a:rPr lang="en-US" smtClean="0"/>
              <a:t>‹#›</a:t>
            </a:fld>
            <a:endParaRPr lang="en-US"/>
          </a:p>
        </p:txBody>
      </p:sp>
    </p:spTree>
    <p:extLst>
      <p:ext uri="{BB962C8B-B14F-4D97-AF65-F5344CB8AC3E}">
        <p14:creationId xmlns:p14="http://schemas.microsoft.com/office/powerpoint/2010/main" val="3365182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MT" charset="0"/>
          <a:ea typeface="Gill Sans MT" charset="0"/>
          <a:cs typeface="Gill Sans MT"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ichc2017.org/sites/default/files/images/Institutionalizing%20Community%20Health%20Principles%20Long.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ichc2017.org/" TargetMode="External"/><Relationship Id="rId4" Type="http://schemas.openxmlformats.org/officeDocument/2006/relationships/hyperlink" Target="http://www.ichc2017.org/sites/default/files/images/Institutionalizing%20Community%20Health%20Principles%20Short.pdf"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4945937"/>
            <a:ext cx="12192001" cy="1906526"/>
          </a:xfrm>
          <a:prstGeom prst="rect">
            <a:avLst/>
          </a:prstGeom>
          <a:solidFill>
            <a:srgbClr val="57B2E2">
              <a:alpha val="6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P:\GH.HIDN.PUB\CSHGP\Maternal and Child Survival Program (2014-2019)\Community Health Conference Dec 2016\Key Communication\Updated ICHC Logo Nov 3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211" y="558798"/>
            <a:ext cx="8794790" cy="3833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42875" y="4993992"/>
            <a:ext cx="11850204" cy="1815882"/>
          </a:xfrm>
          <a:prstGeom prst="rect">
            <a:avLst/>
          </a:prstGeom>
          <a:noFill/>
        </p:spPr>
        <p:txBody>
          <a:bodyPr wrap="square" rtlCol="0">
            <a:spAutoFit/>
          </a:bodyPr>
          <a:lstStyle/>
          <a:p>
            <a:pPr algn="ctr"/>
            <a:r>
              <a:rPr lang="en-US" sz="5600" dirty="0" smtClean="0">
                <a:solidFill>
                  <a:schemeClr val="tx1">
                    <a:lumMod val="75000"/>
                    <a:lumOff val="25000"/>
                  </a:schemeClr>
                </a:solidFill>
                <a:latin typeface="Gill Sans MT" panose="020B0502020104020203" pitchFamily="34" charset="0"/>
              </a:rPr>
              <a:t>Critical Principles for </a:t>
            </a:r>
          </a:p>
          <a:p>
            <a:pPr algn="ctr"/>
            <a:r>
              <a:rPr lang="en-US" sz="5600" dirty="0" smtClean="0">
                <a:solidFill>
                  <a:schemeClr val="tx1">
                    <a:lumMod val="75000"/>
                    <a:lumOff val="25000"/>
                  </a:schemeClr>
                </a:solidFill>
                <a:latin typeface="Gill Sans MT" panose="020B0502020104020203" pitchFamily="34" charset="0"/>
              </a:rPr>
              <a:t>Community Health</a:t>
            </a:r>
            <a:endParaRPr lang="en-US" sz="5600" dirty="0">
              <a:solidFill>
                <a:schemeClr val="tx1">
                  <a:lumMod val="75000"/>
                  <a:lumOff val="25000"/>
                </a:schemeClr>
              </a:solidFill>
              <a:latin typeface="Gill Sans MT" panose="020B0502020104020203" pitchFamily="34" charset="0"/>
            </a:endParaRPr>
          </a:p>
        </p:txBody>
      </p:sp>
    </p:spTree>
    <p:extLst>
      <p:ext uri="{BB962C8B-B14F-4D97-AF65-F5344CB8AC3E}">
        <p14:creationId xmlns:p14="http://schemas.microsoft.com/office/powerpoint/2010/main" val="35886850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86" y="-562705"/>
            <a:ext cx="12188865" cy="8123926"/>
          </a:xfrm>
          <a:prstGeom prst="rect">
            <a:avLst/>
          </a:prstGeom>
        </p:spPr>
      </p:pic>
      <p:sp>
        <p:nvSpPr>
          <p:cNvPr id="14" name="Content Placeholder 2"/>
          <p:cNvSpPr txBox="1">
            <a:spLocks/>
          </p:cNvSpPr>
          <p:nvPr/>
        </p:nvSpPr>
        <p:spPr>
          <a:xfrm>
            <a:off x="10410095" y="6357545"/>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lumMod val="95000"/>
                  </a:schemeClr>
                </a:solidFill>
              </a:rPr>
              <a:t>LIBERIA</a:t>
            </a:r>
          </a:p>
          <a:p>
            <a:pPr marL="0" indent="0" algn="ctr">
              <a:buFont typeface="Arial"/>
              <a:buNone/>
            </a:pPr>
            <a:endParaRPr lang="en-US" sz="4000" dirty="0"/>
          </a:p>
        </p:txBody>
      </p:sp>
      <p:sp>
        <p:nvSpPr>
          <p:cNvPr id="10" name="Rectangle 9"/>
          <p:cNvSpPr/>
          <p:nvPr/>
        </p:nvSpPr>
        <p:spPr>
          <a:xfrm>
            <a:off x="-35172" y="-783328"/>
            <a:ext cx="6218309" cy="9083266"/>
          </a:xfrm>
          <a:prstGeom prst="rect">
            <a:avLst/>
          </a:prstGeom>
          <a:solidFill>
            <a:schemeClr val="bg1">
              <a:lumMod val="95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5917" y="1003192"/>
            <a:ext cx="5648955" cy="5060724"/>
          </a:xfrm>
        </p:spPr>
        <p:txBody>
          <a:bodyPr>
            <a:noAutofit/>
          </a:bodyPr>
          <a:lstStyle/>
          <a:p>
            <a:pPr marL="0" indent="0" algn="ctr">
              <a:buNone/>
            </a:pPr>
            <a:r>
              <a:rPr lang="en-US" sz="3200" b="1" dirty="0" smtClean="0"/>
              <a:t>#8</a:t>
            </a:r>
          </a:p>
          <a:p>
            <a:pPr marL="0" indent="0" algn="ctr">
              <a:buNone/>
            </a:pPr>
            <a:r>
              <a:rPr lang="en-US" sz="3200" b="1" dirty="0"/>
              <a:t>Invest in the development of inclusive partnerships to leverage and coordinate diverse civil society and private sector actors to support national acceleration plans and enable communities to shape and support the implementation of policies</a:t>
            </a:r>
            <a:r>
              <a:rPr lang="en-US" sz="3200" b="1" dirty="0" smtClean="0"/>
              <a:t> </a:t>
            </a:r>
          </a:p>
          <a:p>
            <a:pPr marL="0" indent="0" algn="ctr">
              <a:buNone/>
            </a:pPr>
            <a:endParaRPr lang="en-US" sz="3200" b="1" dirty="0"/>
          </a:p>
        </p:txBody>
      </p:sp>
    </p:spTree>
    <p:extLst>
      <p:ext uri="{BB962C8B-B14F-4D97-AF65-F5344CB8AC3E}">
        <p14:creationId xmlns:p14="http://schemas.microsoft.com/office/powerpoint/2010/main" val="2780153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52707"/>
            <a:ext cx="12171281" cy="8124092"/>
          </a:xfrm>
          <a:prstGeom prst="rect">
            <a:avLst/>
          </a:prstGeom>
        </p:spPr>
      </p:pic>
      <p:sp>
        <p:nvSpPr>
          <p:cNvPr id="14" name="Content Placeholder 2"/>
          <p:cNvSpPr txBox="1">
            <a:spLocks/>
          </p:cNvSpPr>
          <p:nvPr/>
        </p:nvSpPr>
        <p:spPr>
          <a:xfrm>
            <a:off x="10410095" y="6357545"/>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lumMod val="95000"/>
                  </a:schemeClr>
                </a:solidFill>
              </a:rPr>
              <a:t>HAITI</a:t>
            </a:r>
          </a:p>
          <a:p>
            <a:pPr marL="0" indent="0" algn="ctr">
              <a:buFont typeface="Arial"/>
              <a:buNone/>
            </a:pPr>
            <a:endParaRPr lang="en-US" sz="4000" dirty="0"/>
          </a:p>
        </p:txBody>
      </p:sp>
      <p:sp>
        <p:nvSpPr>
          <p:cNvPr id="10" name="Rectangle 9"/>
          <p:cNvSpPr/>
          <p:nvPr/>
        </p:nvSpPr>
        <p:spPr>
          <a:xfrm rot="2617176">
            <a:off x="7312810" y="-537647"/>
            <a:ext cx="8597799" cy="8093970"/>
          </a:xfrm>
          <a:prstGeom prst="rect">
            <a:avLst/>
          </a:prstGeom>
          <a:solidFill>
            <a:schemeClr val="bg1">
              <a:lumMod val="95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259219" y="1490737"/>
            <a:ext cx="4746171" cy="4831711"/>
          </a:xfrm>
        </p:spPr>
        <p:txBody>
          <a:bodyPr>
            <a:normAutofit/>
          </a:bodyPr>
          <a:lstStyle/>
          <a:p>
            <a:pPr marL="0" indent="0" algn="ctr">
              <a:buNone/>
            </a:pPr>
            <a:r>
              <a:rPr lang="en-US" sz="3200" b="1" dirty="0" smtClean="0"/>
              <a:t>#9</a:t>
            </a:r>
          </a:p>
          <a:p>
            <a:pPr marL="0" indent="0" algn="ctr">
              <a:buNone/>
            </a:pPr>
            <a:r>
              <a:rPr lang="en-US" sz="3200" b="1" dirty="0"/>
              <a:t>Integrate community data into the health information system, including investment in innovative technologies</a:t>
            </a:r>
            <a:r>
              <a:rPr lang="en-US" sz="3200" b="1" dirty="0" smtClean="0"/>
              <a:t>  </a:t>
            </a:r>
          </a:p>
          <a:p>
            <a:pPr marL="0" indent="0" algn="ctr">
              <a:buNone/>
            </a:pPr>
            <a:endParaRPr lang="en-US" sz="3200" b="1" dirty="0"/>
          </a:p>
        </p:txBody>
      </p:sp>
    </p:spTree>
    <p:extLst>
      <p:ext uri="{BB962C8B-B14F-4D97-AF65-F5344CB8AC3E}">
        <p14:creationId xmlns:p14="http://schemas.microsoft.com/office/powerpoint/2010/main" val="1262094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313"/>
            <a:ext cx="12192000" cy="8119872"/>
          </a:xfrm>
          <a:prstGeom prst="rect">
            <a:avLst/>
          </a:prstGeom>
        </p:spPr>
      </p:pic>
      <p:sp>
        <p:nvSpPr>
          <p:cNvPr id="14" name="Content Placeholder 2"/>
          <p:cNvSpPr txBox="1">
            <a:spLocks/>
          </p:cNvSpPr>
          <p:nvPr/>
        </p:nvSpPr>
        <p:spPr>
          <a:xfrm>
            <a:off x="10415953" y="6430967"/>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200" dirty="0" smtClean="0">
                <a:solidFill>
                  <a:schemeClr val="bg1">
                    <a:lumMod val="95000"/>
                  </a:schemeClr>
                </a:solidFill>
              </a:rPr>
              <a:t>KENYA</a:t>
            </a:r>
          </a:p>
        </p:txBody>
      </p:sp>
      <p:sp>
        <p:nvSpPr>
          <p:cNvPr id="10" name="Rectangle 9"/>
          <p:cNvSpPr/>
          <p:nvPr/>
        </p:nvSpPr>
        <p:spPr>
          <a:xfrm>
            <a:off x="-1758464" y="1160585"/>
            <a:ext cx="15175526" cy="4856184"/>
          </a:xfrm>
          <a:prstGeom prst="rect">
            <a:avLst/>
          </a:prstGeom>
          <a:solidFill>
            <a:schemeClr val="bg1">
              <a:lumMod val="95000"/>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848706" y="1318342"/>
            <a:ext cx="5961185" cy="4496207"/>
          </a:xfrm>
        </p:spPr>
        <p:txBody>
          <a:bodyPr>
            <a:noAutofit/>
          </a:bodyPr>
          <a:lstStyle/>
          <a:p>
            <a:pPr marL="0" indent="0" algn="ctr">
              <a:buNone/>
            </a:pPr>
            <a:r>
              <a:rPr lang="en-US" sz="3200" b="1" dirty="0" smtClean="0"/>
              <a:t>#10</a:t>
            </a:r>
          </a:p>
          <a:p>
            <a:pPr marL="0" indent="0" algn="ctr">
              <a:buNone/>
            </a:pPr>
            <a:r>
              <a:rPr lang="en-US" sz="3200" b="1" dirty="0"/>
              <a:t>Employ practical and participatory learning and research to identify, sustain, and scale up effective community interventions while providing opportunities for country-to-country lesson sharing and informing a shared global learning agenda</a:t>
            </a:r>
            <a:r>
              <a:rPr lang="en-US" sz="3200" b="1" dirty="0" smtClean="0"/>
              <a:t>  </a:t>
            </a:r>
          </a:p>
          <a:p>
            <a:pPr marL="0" indent="0" algn="ctr">
              <a:buNone/>
            </a:pPr>
            <a:endParaRPr lang="en-US" sz="3200" b="1" dirty="0"/>
          </a:p>
        </p:txBody>
      </p:sp>
    </p:spTree>
    <p:extLst>
      <p:ext uri="{BB962C8B-B14F-4D97-AF65-F5344CB8AC3E}">
        <p14:creationId xmlns:p14="http://schemas.microsoft.com/office/powerpoint/2010/main" val="25301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 y="242033"/>
            <a:ext cx="12192001" cy="1325563"/>
          </a:xfrm>
          <a:solidFill>
            <a:srgbClr val="2F5F79"/>
          </a:solidFill>
        </p:spPr>
        <p:txBody>
          <a:bodyPr>
            <a:normAutofit/>
          </a:bodyPr>
          <a:lstStyle/>
          <a:p>
            <a:r>
              <a:rPr lang="en-US" sz="5000" b="1" dirty="0" smtClean="0">
                <a:solidFill>
                  <a:schemeClr val="bg1"/>
                </a:solidFill>
              </a:rPr>
              <a:t>    More Information</a:t>
            </a:r>
            <a:endParaRPr lang="en-US" sz="5000" b="1" dirty="0">
              <a:solidFill>
                <a:schemeClr val="bg1"/>
              </a:solidFill>
            </a:endParaRPr>
          </a:p>
        </p:txBody>
      </p:sp>
      <p:sp>
        <p:nvSpPr>
          <p:cNvPr id="27" name="Content Placeholder 2"/>
          <p:cNvSpPr>
            <a:spLocks noGrp="1"/>
          </p:cNvSpPr>
          <p:nvPr>
            <p:ph idx="1"/>
          </p:nvPr>
        </p:nvSpPr>
        <p:spPr>
          <a:xfrm>
            <a:off x="404445" y="2124564"/>
            <a:ext cx="11394831" cy="4205898"/>
          </a:xfrm>
        </p:spPr>
        <p:txBody>
          <a:bodyPr>
            <a:noAutofit/>
          </a:bodyPr>
          <a:lstStyle/>
          <a:p>
            <a:pPr marL="0" indent="0">
              <a:buClr>
                <a:srgbClr val="F87228"/>
              </a:buClr>
              <a:buSzPct val="115000"/>
              <a:buNone/>
            </a:pPr>
            <a:r>
              <a:rPr lang="en-US" b="1" dirty="0" smtClean="0">
                <a:solidFill>
                  <a:schemeClr val="tx1">
                    <a:lumMod val="65000"/>
                    <a:lumOff val="35000"/>
                  </a:schemeClr>
                </a:solidFill>
              </a:rPr>
              <a:t>Find the </a:t>
            </a:r>
            <a:r>
              <a:rPr lang="en-US" b="1" dirty="0" smtClean="0">
                <a:solidFill>
                  <a:schemeClr val="tx1">
                    <a:lumMod val="65000"/>
                    <a:lumOff val="35000"/>
                  </a:schemeClr>
                </a:solidFill>
                <a:hlinkClick r:id="rId3"/>
              </a:rPr>
              <a:t>long</a:t>
            </a:r>
            <a:r>
              <a:rPr lang="en-US" b="1" dirty="0" smtClean="0">
                <a:solidFill>
                  <a:schemeClr val="tx1">
                    <a:lumMod val="65000"/>
                    <a:lumOff val="35000"/>
                  </a:schemeClr>
                </a:solidFill>
              </a:rPr>
              <a:t> and </a:t>
            </a:r>
            <a:r>
              <a:rPr lang="en-US" b="1" dirty="0" smtClean="0">
                <a:solidFill>
                  <a:schemeClr val="tx1">
                    <a:lumMod val="65000"/>
                    <a:lumOff val="35000"/>
                  </a:schemeClr>
                </a:solidFill>
                <a:hlinkClick r:id="rId4"/>
              </a:rPr>
              <a:t>short</a:t>
            </a:r>
            <a:r>
              <a:rPr lang="en-US" b="1" dirty="0" smtClean="0">
                <a:solidFill>
                  <a:schemeClr val="tx1">
                    <a:lumMod val="65000"/>
                    <a:lumOff val="35000"/>
                  </a:schemeClr>
                </a:solidFill>
              </a:rPr>
              <a:t> versions of the principles and other information on the ICHC website: </a:t>
            </a:r>
            <a:r>
              <a:rPr lang="en-US" b="1" dirty="0" smtClean="0">
                <a:solidFill>
                  <a:schemeClr val="tx1">
                    <a:lumMod val="65000"/>
                    <a:lumOff val="35000"/>
                  </a:schemeClr>
                </a:solidFill>
                <a:hlinkClick r:id="rId5"/>
              </a:rPr>
              <a:t>www.ichc2017.org</a:t>
            </a:r>
            <a:r>
              <a:rPr lang="en-US" b="1" dirty="0" smtClean="0">
                <a:solidFill>
                  <a:schemeClr val="tx1">
                    <a:lumMod val="65000"/>
                    <a:lumOff val="35000"/>
                  </a:schemeClr>
                </a:solidFill>
              </a:rPr>
              <a:t>.</a:t>
            </a:r>
          </a:p>
          <a:p>
            <a:pPr marL="0" indent="0" algn="ctr">
              <a:buClr>
                <a:srgbClr val="F87228"/>
              </a:buClr>
              <a:buSzPct val="115000"/>
              <a:buNone/>
            </a:pPr>
            <a:r>
              <a:rPr lang="en-US" b="1" dirty="0" smtClean="0">
                <a:solidFill>
                  <a:schemeClr val="tx1">
                    <a:lumMod val="65000"/>
                    <a:lumOff val="35000"/>
                  </a:schemeClr>
                </a:solidFill>
              </a:rPr>
              <a:t> </a:t>
            </a:r>
          </a:p>
          <a:p>
            <a:pPr marL="0" indent="0" algn="ctr">
              <a:buClr>
                <a:srgbClr val="F87228"/>
              </a:buClr>
              <a:buSzPct val="115000"/>
              <a:buNone/>
            </a:pPr>
            <a:endParaRPr lang="en-US" b="1" dirty="0">
              <a:solidFill>
                <a:schemeClr val="tx1">
                  <a:lumMod val="65000"/>
                  <a:lumOff val="35000"/>
                </a:schemeClr>
              </a:solidFill>
            </a:endParaRPr>
          </a:p>
        </p:txBody>
      </p:sp>
    </p:spTree>
    <p:extLst>
      <p:ext uri="{BB962C8B-B14F-4D97-AF65-F5344CB8AC3E}">
        <p14:creationId xmlns:p14="http://schemas.microsoft.com/office/powerpoint/2010/main" val="217837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2891118" cy="2528046"/>
          </a:xfrm>
          <a:prstGeom prst="rect">
            <a:avLst/>
          </a:prstGeom>
          <a:solidFill>
            <a:srgbClr val="377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2716305"/>
            <a:ext cx="2891117" cy="2366682"/>
          </a:xfrm>
          <a:prstGeom prst="rect">
            <a:avLst/>
          </a:prstGeom>
          <a:solidFill>
            <a:srgbClr val="57B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5271246"/>
            <a:ext cx="4249272" cy="1586754"/>
          </a:xfrm>
          <a:prstGeom prst="rect">
            <a:avLst/>
          </a:prstGeom>
          <a:solidFill>
            <a:srgbClr val="FFC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065929" y="-13448"/>
            <a:ext cx="1183343" cy="1586754"/>
          </a:xfrm>
          <a:prstGeom prst="rect">
            <a:avLst/>
          </a:prstGeom>
          <a:solidFill>
            <a:srgbClr val="E98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65930" y="1775009"/>
            <a:ext cx="1183342" cy="3307977"/>
          </a:xfrm>
          <a:prstGeom prst="rect">
            <a:avLst/>
          </a:prstGeom>
          <a:solidFill>
            <a:srgbClr val="CC33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424085" y="3469341"/>
            <a:ext cx="4693022" cy="3388659"/>
          </a:xfrm>
          <a:prstGeom prst="rect">
            <a:avLst/>
          </a:prstGeom>
          <a:solidFill>
            <a:srgbClr val="3770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970493" y="161364"/>
            <a:ext cx="6051178" cy="29583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291918" y="5271246"/>
            <a:ext cx="2900082" cy="1586754"/>
          </a:xfrm>
          <a:prstGeom prst="rect">
            <a:avLst/>
          </a:prstGeom>
          <a:solidFill>
            <a:srgbClr val="57B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291918" y="3469341"/>
            <a:ext cx="2900082" cy="1613645"/>
          </a:xfrm>
          <a:prstGeom prst="rect">
            <a:avLst/>
          </a:prstGeom>
          <a:solidFill>
            <a:srgbClr val="E980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252" y="71718"/>
            <a:ext cx="7171986" cy="3209365"/>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5929" y="169424"/>
            <a:ext cx="1221010" cy="122101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6315" y="3558200"/>
            <a:ext cx="1472680" cy="1472680"/>
          </a:xfrm>
          <a:prstGeom prst="rect">
            <a:avLst/>
          </a:prstGeom>
        </p:spPr>
      </p:pic>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6479" y="272469"/>
            <a:ext cx="1838158" cy="1838158"/>
          </a:xfrm>
          <a:prstGeom prst="rect">
            <a:avLst/>
          </a:prstGeom>
        </p:spPr>
      </p:pic>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85284" y="2503197"/>
            <a:ext cx="1838158" cy="1838158"/>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0160" y="2980567"/>
            <a:ext cx="1838158" cy="1838158"/>
          </a:xfrm>
          <a:prstGeom prst="rect">
            <a:avLst/>
          </a:prstGeom>
        </p:spPr>
      </p:pic>
      <p:pic>
        <p:nvPicPr>
          <p:cNvPr id="19" name="Picture 1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23049" y="5311291"/>
            <a:ext cx="1403173" cy="1403173"/>
          </a:xfrm>
          <a:prstGeom prst="rect">
            <a:avLst/>
          </a:prstGeom>
        </p:spPr>
      </p:pic>
      <p:pic>
        <p:nvPicPr>
          <p:cNvPr id="20" name="Picture 1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939938" y="3281083"/>
            <a:ext cx="3569904" cy="3569904"/>
          </a:xfrm>
          <a:prstGeom prst="rect">
            <a:avLst/>
          </a:prstGeom>
        </p:spPr>
      </p:pic>
      <p:sp>
        <p:nvSpPr>
          <p:cNvPr id="22" name="TextBox 21"/>
          <p:cNvSpPr txBox="1"/>
          <p:nvPr/>
        </p:nvSpPr>
        <p:spPr>
          <a:xfrm>
            <a:off x="8840026" y="5526014"/>
            <a:ext cx="3714218" cy="1077218"/>
          </a:xfrm>
          <a:prstGeom prst="rect">
            <a:avLst/>
          </a:prstGeom>
          <a:noFill/>
          <a:effectLst>
            <a:outerShdw blurRad="50800" dist="25400" dir="5400000" algn="ctr" rotWithShape="0">
              <a:schemeClr val="bg1">
                <a:alpha val="32000"/>
              </a:schemeClr>
            </a:outerShdw>
          </a:effectLst>
        </p:spPr>
        <p:txBody>
          <a:bodyPr wrap="square" rtlCol="0">
            <a:spAutoFit/>
          </a:bodyPr>
          <a:lstStyle/>
          <a:p>
            <a:pPr algn="ctr"/>
            <a:r>
              <a:rPr lang="en-US" sz="3200" dirty="0" smtClean="0">
                <a:solidFill>
                  <a:schemeClr val="bg1"/>
                </a:solidFill>
                <a:latin typeface="Gill Sans MT" charset="0"/>
                <a:ea typeface="Gill Sans MT" charset="0"/>
                <a:cs typeface="Gill Sans MT" charset="0"/>
              </a:rPr>
              <a:t>#</a:t>
            </a:r>
            <a:r>
              <a:rPr lang="en-US" sz="3200" dirty="0" err="1" smtClean="0">
                <a:solidFill>
                  <a:schemeClr val="bg1"/>
                </a:solidFill>
                <a:latin typeface="Gill Sans MT" charset="0"/>
                <a:ea typeface="Gill Sans MT" charset="0"/>
                <a:cs typeface="Gill Sans MT" charset="0"/>
              </a:rPr>
              <a:t>HealthForAll</a:t>
            </a:r>
            <a:endParaRPr lang="en-US" sz="3200" dirty="0" smtClean="0">
              <a:solidFill>
                <a:schemeClr val="bg1"/>
              </a:solidFill>
              <a:latin typeface="Gill Sans MT" charset="0"/>
              <a:ea typeface="Gill Sans MT" charset="0"/>
              <a:cs typeface="Gill Sans MT" charset="0"/>
            </a:endParaRPr>
          </a:p>
          <a:p>
            <a:pPr algn="ctr"/>
            <a:r>
              <a:rPr lang="en-US" sz="3200" dirty="0">
                <a:solidFill>
                  <a:schemeClr val="bg1"/>
                </a:solidFill>
                <a:latin typeface="Gill Sans MT" charset="0"/>
                <a:ea typeface="Gill Sans MT" charset="0"/>
                <a:cs typeface="Gill Sans MT" charset="0"/>
              </a:rPr>
              <a:t>i</a:t>
            </a:r>
            <a:r>
              <a:rPr lang="en-US" sz="3200" dirty="0" smtClean="0">
                <a:solidFill>
                  <a:schemeClr val="bg1"/>
                </a:solidFill>
                <a:latin typeface="Gill Sans MT" charset="0"/>
                <a:ea typeface="Gill Sans MT" charset="0"/>
                <a:cs typeface="Gill Sans MT" charset="0"/>
              </a:rPr>
              <a:t>chc2017.org</a:t>
            </a:r>
            <a:endParaRPr lang="en-US" sz="3200" dirty="0">
              <a:solidFill>
                <a:schemeClr val="bg1"/>
              </a:solidFill>
              <a:latin typeface="Gill Sans MT" charset="0"/>
              <a:ea typeface="Gill Sans MT" charset="0"/>
              <a:cs typeface="Gill Sans MT" charset="0"/>
            </a:endParaRPr>
          </a:p>
        </p:txBody>
      </p:sp>
    </p:spTree>
    <p:extLst>
      <p:ext uri="{BB962C8B-B14F-4D97-AF65-F5344CB8AC3E}">
        <p14:creationId xmlns:p14="http://schemas.microsoft.com/office/powerpoint/2010/main" val="33086728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9" y="242033"/>
            <a:ext cx="12192001" cy="1325563"/>
          </a:xfrm>
          <a:solidFill>
            <a:srgbClr val="2F5F79"/>
          </a:solidFill>
        </p:spPr>
        <p:txBody>
          <a:bodyPr>
            <a:normAutofit/>
          </a:bodyPr>
          <a:lstStyle/>
          <a:p>
            <a:r>
              <a:rPr lang="en-US" sz="5000" b="1" dirty="0" smtClean="0">
                <a:solidFill>
                  <a:schemeClr val="bg1"/>
                </a:solidFill>
              </a:rPr>
              <a:t>    Introduction</a:t>
            </a:r>
            <a:endParaRPr lang="en-US" sz="5000" b="1" dirty="0">
              <a:solidFill>
                <a:schemeClr val="bg1"/>
              </a:solidFill>
            </a:endParaRPr>
          </a:p>
        </p:txBody>
      </p:sp>
      <p:sp>
        <p:nvSpPr>
          <p:cNvPr id="27" name="Content Placeholder 2"/>
          <p:cNvSpPr>
            <a:spLocks noGrp="1"/>
          </p:cNvSpPr>
          <p:nvPr>
            <p:ph idx="1"/>
          </p:nvPr>
        </p:nvSpPr>
        <p:spPr>
          <a:xfrm>
            <a:off x="404445" y="2124564"/>
            <a:ext cx="11394831" cy="4205898"/>
          </a:xfrm>
        </p:spPr>
        <p:txBody>
          <a:bodyPr>
            <a:noAutofit/>
          </a:bodyPr>
          <a:lstStyle/>
          <a:p>
            <a:pPr marL="0" indent="0">
              <a:buClr>
                <a:srgbClr val="F87228"/>
              </a:buClr>
              <a:buSzPct val="115000"/>
              <a:buNone/>
            </a:pPr>
            <a:r>
              <a:rPr lang="en-US" sz="2200" dirty="0">
                <a:solidFill>
                  <a:schemeClr val="tx1">
                    <a:lumMod val="65000"/>
                    <a:lumOff val="35000"/>
                  </a:schemeClr>
                </a:solidFill>
              </a:rPr>
              <a:t>In March </a:t>
            </a:r>
            <a:r>
              <a:rPr lang="en-US" sz="2200" dirty="0" smtClean="0">
                <a:solidFill>
                  <a:schemeClr val="tx1">
                    <a:lumMod val="65000"/>
                    <a:lumOff val="35000"/>
                  </a:schemeClr>
                </a:solidFill>
              </a:rPr>
              <a:t>2017 </a:t>
            </a:r>
            <a:r>
              <a:rPr lang="en-US" sz="2200" dirty="0">
                <a:solidFill>
                  <a:schemeClr val="tx1">
                    <a:lumMod val="65000"/>
                    <a:lumOff val="35000"/>
                  </a:schemeClr>
                </a:solidFill>
              </a:rPr>
              <a:t>nearly 400 community health champions from 44 countries, representing multiple sectors, gathered in </a:t>
            </a:r>
            <a:r>
              <a:rPr lang="en-US" sz="2200" dirty="0" smtClean="0">
                <a:solidFill>
                  <a:schemeClr val="tx1">
                    <a:lumMod val="65000"/>
                    <a:lumOff val="35000"/>
                  </a:schemeClr>
                </a:solidFill>
              </a:rPr>
              <a:t>Johannesburg to share global- </a:t>
            </a:r>
            <a:r>
              <a:rPr lang="en-US" sz="2200" dirty="0">
                <a:solidFill>
                  <a:schemeClr val="tx1">
                    <a:lumMod val="65000"/>
                    <a:lumOff val="35000"/>
                  </a:schemeClr>
                </a:solidFill>
              </a:rPr>
              <a:t>and </a:t>
            </a:r>
            <a:r>
              <a:rPr lang="en-US" sz="2200" dirty="0" smtClean="0">
                <a:solidFill>
                  <a:schemeClr val="tx1">
                    <a:lumMod val="65000"/>
                    <a:lumOff val="35000"/>
                  </a:schemeClr>
                </a:solidFill>
              </a:rPr>
              <a:t>country-specific </a:t>
            </a:r>
            <a:r>
              <a:rPr lang="en-US" sz="2200" dirty="0">
                <a:solidFill>
                  <a:schemeClr val="tx1">
                    <a:lumMod val="65000"/>
                    <a:lumOff val="35000"/>
                  </a:schemeClr>
                </a:solidFill>
              </a:rPr>
              <a:t>evidence and lessons </a:t>
            </a:r>
            <a:r>
              <a:rPr lang="en-US" sz="2200" dirty="0" smtClean="0">
                <a:solidFill>
                  <a:schemeClr val="tx1">
                    <a:lumMod val="65000"/>
                    <a:lumOff val="35000"/>
                  </a:schemeClr>
                </a:solidFill>
              </a:rPr>
              <a:t>and identify </a:t>
            </a:r>
            <a:r>
              <a:rPr lang="en-US" sz="2200" dirty="0">
                <a:solidFill>
                  <a:schemeClr val="tx1">
                    <a:lumMod val="65000"/>
                    <a:lumOff val="35000"/>
                  </a:schemeClr>
                </a:solidFill>
              </a:rPr>
              <a:t>opportunities and challenges for </a:t>
            </a:r>
            <a:r>
              <a:rPr lang="en-US" sz="2200" dirty="0" smtClean="0">
                <a:solidFill>
                  <a:schemeClr val="tx1">
                    <a:lumMod val="65000"/>
                    <a:lumOff val="35000"/>
                  </a:schemeClr>
                </a:solidFill>
              </a:rPr>
              <a:t>institutionalizing </a:t>
            </a:r>
            <a:r>
              <a:rPr lang="en-US" sz="2200" dirty="0">
                <a:solidFill>
                  <a:schemeClr val="tx1">
                    <a:lumMod val="65000"/>
                    <a:lumOff val="35000"/>
                  </a:schemeClr>
                </a:solidFill>
              </a:rPr>
              <a:t>community health as an integral component of primary health </a:t>
            </a:r>
            <a:r>
              <a:rPr lang="en-US" sz="2200" dirty="0" smtClean="0">
                <a:solidFill>
                  <a:schemeClr val="tx1">
                    <a:lumMod val="65000"/>
                    <a:lumOff val="35000"/>
                  </a:schemeClr>
                </a:solidFill>
              </a:rPr>
              <a:t>care.</a:t>
            </a:r>
          </a:p>
          <a:p>
            <a:pPr marL="0" indent="0">
              <a:buClr>
                <a:srgbClr val="F87228"/>
              </a:buClr>
              <a:buSzPct val="115000"/>
              <a:buNone/>
            </a:pPr>
            <a:endParaRPr lang="en-US" sz="1000" dirty="0" smtClean="0">
              <a:solidFill>
                <a:schemeClr val="tx1">
                  <a:lumMod val="65000"/>
                  <a:lumOff val="35000"/>
                </a:schemeClr>
              </a:solidFill>
            </a:endParaRPr>
          </a:p>
          <a:p>
            <a:pPr marL="0" indent="0">
              <a:buClr>
                <a:srgbClr val="F87228"/>
              </a:buClr>
              <a:buSzPct val="115000"/>
              <a:buNone/>
            </a:pPr>
            <a:r>
              <a:rPr lang="en-US" sz="2200" dirty="0" smtClean="0">
                <a:solidFill>
                  <a:schemeClr val="tx1">
                    <a:lumMod val="65000"/>
                    <a:lumOff val="35000"/>
                  </a:schemeClr>
                </a:solidFill>
              </a:rPr>
              <a:t>These </a:t>
            </a:r>
            <a:r>
              <a:rPr lang="en-US" sz="2200" dirty="0">
                <a:solidFill>
                  <a:schemeClr val="tx1">
                    <a:lumMod val="65000"/>
                    <a:lumOff val="35000"/>
                  </a:schemeClr>
                </a:solidFill>
              </a:rPr>
              <a:t>community health </a:t>
            </a:r>
            <a:r>
              <a:rPr lang="en-US" sz="2200" dirty="0" smtClean="0">
                <a:solidFill>
                  <a:schemeClr val="tx1">
                    <a:lumMod val="65000"/>
                    <a:lumOff val="35000"/>
                  </a:schemeClr>
                </a:solidFill>
              </a:rPr>
              <a:t>champions—including government </a:t>
            </a:r>
            <a:r>
              <a:rPr lang="en-US" sz="2200" dirty="0">
                <a:solidFill>
                  <a:schemeClr val="tx1">
                    <a:lumMod val="65000"/>
                    <a:lumOff val="35000"/>
                  </a:schemeClr>
                </a:solidFill>
              </a:rPr>
              <a:t>officials, civil society and private sector leaders, policymakers, sub-national managers and practitioners, researchers, representatives of bilateral and multilateral organizations and </a:t>
            </a:r>
            <a:r>
              <a:rPr lang="en-US" sz="2200" dirty="0" smtClean="0">
                <a:solidFill>
                  <a:schemeClr val="tx1">
                    <a:lumMod val="65000"/>
                    <a:lumOff val="35000"/>
                  </a:schemeClr>
                </a:solidFill>
              </a:rPr>
              <a:t>donors—outlined </a:t>
            </a:r>
            <a:r>
              <a:rPr lang="en-US" sz="2200" dirty="0">
                <a:solidFill>
                  <a:schemeClr val="tx1">
                    <a:lumMod val="65000"/>
                    <a:lumOff val="35000"/>
                  </a:schemeClr>
                </a:solidFill>
              </a:rPr>
              <a:t>10 critical principles that they recommend countries </a:t>
            </a:r>
            <a:r>
              <a:rPr lang="en-US" sz="2200" dirty="0" smtClean="0">
                <a:solidFill>
                  <a:schemeClr val="tx1">
                    <a:lumMod val="65000"/>
                    <a:lumOff val="35000"/>
                  </a:schemeClr>
                </a:solidFill>
              </a:rPr>
              <a:t>focus </a:t>
            </a:r>
            <a:r>
              <a:rPr lang="en-US" sz="2200" dirty="0">
                <a:solidFill>
                  <a:schemeClr val="tx1">
                    <a:lumMod val="65000"/>
                    <a:lumOff val="35000"/>
                  </a:schemeClr>
                </a:solidFill>
              </a:rPr>
              <a:t>on to accelerate progress in </a:t>
            </a:r>
            <a:r>
              <a:rPr lang="en-US" sz="2200" dirty="0" smtClean="0">
                <a:solidFill>
                  <a:schemeClr val="tx1">
                    <a:lumMod val="65000"/>
                    <a:lumOff val="35000"/>
                  </a:schemeClr>
                </a:solidFill>
              </a:rPr>
              <a:t>health.</a:t>
            </a:r>
          </a:p>
          <a:p>
            <a:pPr marL="0" indent="0">
              <a:buClr>
                <a:srgbClr val="F87228"/>
              </a:buClr>
              <a:buSzPct val="115000"/>
              <a:buNone/>
            </a:pPr>
            <a:endParaRPr lang="en-US" sz="1000" dirty="0" smtClean="0">
              <a:solidFill>
                <a:schemeClr val="tx1">
                  <a:lumMod val="65000"/>
                  <a:lumOff val="35000"/>
                </a:schemeClr>
              </a:solidFill>
            </a:endParaRPr>
          </a:p>
          <a:p>
            <a:pPr marL="0" indent="0">
              <a:buClr>
                <a:srgbClr val="F87228"/>
              </a:buClr>
              <a:buSzPct val="115000"/>
              <a:buNone/>
            </a:pPr>
            <a:r>
              <a:rPr lang="en-US" sz="2200" b="1" dirty="0" smtClean="0">
                <a:solidFill>
                  <a:schemeClr val="tx1">
                    <a:lumMod val="65000"/>
                    <a:lumOff val="35000"/>
                  </a:schemeClr>
                </a:solidFill>
              </a:rPr>
              <a:t>This </a:t>
            </a:r>
            <a:r>
              <a:rPr lang="en-US" sz="2200" b="1" dirty="0">
                <a:solidFill>
                  <a:schemeClr val="tx1">
                    <a:lumMod val="65000"/>
                    <a:lumOff val="35000"/>
                  </a:schemeClr>
                </a:solidFill>
              </a:rPr>
              <a:t>is the time to join forces with communities and lead the paradigm shift in health </a:t>
            </a:r>
            <a:r>
              <a:rPr lang="en-US" sz="2200" b="1" dirty="0" smtClean="0">
                <a:solidFill>
                  <a:schemeClr val="tx1">
                    <a:lumMod val="65000"/>
                    <a:lumOff val="35000"/>
                  </a:schemeClr>
                </a:solidFill>
              </a:rPr>
              <a:t>systems </a:t>
            </a:r>
            <a:r>
              <a:rPr lang="en-US" sz="2200" b="1" dirty="0">
                <a:solidFill>
                  <a:schemeClr val="tx1">
                    <a:lumMod val="65000"/>
                    <a:lumOff val="35000"/>
                  </a:schemeClr>
                </a:solidFill>
              </a:rPr>
              <a:t>to save </a:t>
            </a:r>
            <a:r>
              <a:rPr lang="en-US" sz="2200" b="1" dirty="0" smtClean="0">
                <a:solidFill>
                  <a:schemeClr val="tx1">
                    <a:lumMod val="65000"/>
                    <a:lumOff val="35000"/>
                  </a:schemeClr>
                </a:solidFill>
              </a:rPr>
              <a:t>the lives </a:t>
            </a:r>
            <a:r>
              <a:rPr lang="en-US" sz="2200" b="1" dirty="0">
                <a:solidFill>
                  <a:schemeClr val="tx1">
                    <a:lumMod val="65000"/>
                    <a:lumOff val="35000"/>
                  </a:schemeClr>
                </a:solidFill>
              </a:rPr>
              <a:t>of </a:t>
            </a:r>
            <a:r>
              <a:rPr lang="en-US" sz="2200" b="1" dirty="0" smtClean="0">
                <a:solidFill>
                  <a:schemeClr val="tx1">
                    <a:lumMod val="65000"/>
                    <a:lumOff val="35000"/>
                  </a:schemeClr>
                </a:solidFill>
              </a:rPr>
              <a:t>millions </a:t>
            </a:r>
            <a:r>
              <a:rPr lang="en-US" sz="2200" b="1" dirty="0">
                <a:solidFill>
                  <a:schemeClr val="tx1">
                    <a:lumMod val="65000"/>
                    <a:lumOff val="35000"/>
                  </a:schemeClr>
                </a:solidFill>
              </a:rPr>
              <a:t>of children, adolescents, and women and </a:t>
            </a:r>
            <a:r>
              <a:rPr lang="en-US" sz="2200" b="1" dirty="0" smtClean="0">
                <a:solidFill>
                  <a:schemeClr val="tx1">
                    <a:lumMod val="65000"/>
                    <a:lumOff val="35000"/>
                  </a:schemeClr>
                </a:solidFill>
              </a:rPr>
              <a:t>provide an opportunity </a:t>
            </a:r>
            <a:r>
              <a:rPr lang="en-US" sz="2200" b="1" dirty="0">
                <a:solidFill>
                  <a:schemeClr val="tx1">
                    <a:lumMod val="65000"/>
                    <a:lumOff val="35000"/>
                  </a:schemeClr>
                </a:solidFill>
              </a:rPr>
              <a:t>for them to thrive and transform the future. </a:t>
            </a:r>
          </a:p>
          <a:p>
            <a:pPr marL="0" indent="0">
              <a:buClr>
                <a:srgbClr val="F87228"/>
              </a:buClr>
              <a:buSzPct val="115000"/>
              <a:buNone/>
            </a:pPr>
            <a:endParaRPr lang="en-US" sz="2200" b="1" dirty="0">
              <a:solidFill>
                <a:schemeClr val="tx1">
                  <a:lumMod val="65000"/>
                  <a:lumOff val="35000"/>
                </a:schemeClr>
              </a:solidFill>
            </a:endParaRPr>
          </a:p>
        </p:txBody>
      </p:sp>
    </p:spTree>
    <p:extLst>
      <p:ext uri="{BB962C8B-B14F-4D97-AF65-F5344CB8AC3E}">
        <p14:creationId xmlns:p14="http://schemas.microsoft.com/office/powerpoint/2010/main" val="4790594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0849"/>
            <a:ext cx="12185643" cy="8121779"/>
          </a:xfrm>
          <a:prstGeom prst="rect">
            <a:avLst/>
          </a:prstGeom>
        </p:spPr>
      </p:pic>
      <p:sp>
        <p:nvSpPr>
          <p:cNvPr id="14" name="Content Placeholder 2"/>
          <p:cNvSpPr txBox="1">
            <a:spLocks/>
          </p:cNvSpPr>
          <p:nvPr/>
        </p:nvSpPr>
        <p:spPr>
          <a:xfrm>
            <a:off x="-1459517" y="6357545"/>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solidFill>
              </a:rPr>
              <a:t>GHANA</a:t>
            </a:r>
          </a:p>
          <a:p>
            <a:pPr marL="0" indent="0" algn="ctr">
              <a:buFont typeface="Arial"/>
              <a:buNone/>
            </a:pPr>
            <a:endParaRPr lang="en-US" sz="4000" dirty="0"/>
          </a:p>
        </p:txBody>
      </p:sp>
      <p:sp>
        <p:nvSpPr>
          <p:cNvPr id="10" name="Rectangle 9"/>
          <p:cNvSpPr/>
          <p:nvPr/>
        </p:nvSpPr>
        <p:spPr>
          <a:xfrm>
            <a:off x="-615463" y="3441584"/>
            <a:ext cx="13364309" cy="2915961"/>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71605" y="3722927"/>
            <a:ext cx="11242432" cy="2426677"/>
          </a:xfrm>
        </p:spPr>
        <p:txBody>
          <a:bodyPr anchor="ctr">
            <a:normAutofit/>
          </a:bodyPr>
          <a:lstStyle/>
          <a:p>
            <a:pPr marL="176213" indent="0" algn="ctr">
              <a:buNone/>
            </a:pPr>
            <a:r>
              <a:rPr lang="en-US" sz="3200" b="1" dirty="0" smtClean="0"/>
              <a:t>#1</a:t>
            </a:r>
          </a:p>
          <a:p>
            <a:pPr marL="176213" indent="0" algn="ctr">
              <a:buNone/>
            </a:pPr>
            <a:r>
              <a:rPr lang="en-US" sz="3200" b="1" dirty="0"/>
              <a:t>Engage with and empower communities to build viable and resilient community health systems with strong links to health and other relevant sectors</a:t>
            </a:r>
            <a:r>
              <a:rPr lang="en-US" sz="3200" b="1" dirty="0" smtClean="0"/>
              <a:t> </a:t>
            </a:r>
          </a:p>
          <a:p>
            <a:pPr marL="0" indent="0" algn="ctr">
              <a:buNone/>
            </a:pPr>
            <a:endParaRPr lang="en-US" sz="3200" dirty="0"/>
          </a:p>
        </p:txBody>
      </p:sp>
      <p:sp>
        <p:nvSpPr>
          <p:cNvPr id="9" name="Content Placeholder 2"/>
          <p:cNvSpPr txBox="1">
            <a:spLocks/>
          </p:cNvSpPr>
          <p:nvPr/>
        </p:nvSpPr>
        <p:spPr>
          <a:xfrm>
            <a:off x="10410095" y="6357545"/>
            <a:ext cx="1781905"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solidFill>
              </a:rPr>
              <a:t>TANZANIA</a:t>
            </a:r>
          </a:p>
          <a:p>
            <a:pPr marL="0" indent="0" algn="ctr">
              <a:buFont typeface="Arial"/>
              <a:buNone/>
            </a:pPr>
            <a:endParaRPr lang="en-US" sz="4000" dirty="0"/>
          </a:p>
        </p:txBody>
      </p:sp>
    </p:spTree>
    <p:extLst>
      <p:ext uri="{BB962C8B-B14F-4D97-AF65-F5344CB8AC3E}">
        <p14:creationId xmlns:p14="http://schemas.microsoft.com/office/powerpoint/2010/main" val="2898804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72" y="-1088211"/>
            <a:ext cx="12502662" cy="8333073"/>
          </a:xfrm>
          <a:prstGeom prst="rect">
            <a:avLst/>
          </a:prstGeom>
        </p:spPr>
      </p:pic>
      <p:sp>
        <p:nvSpPr>
          <p:cNvPr id="14" name="Content Placeholder 2"/>
          <p:cNvSpPr txBox="1">
            <a:spLocks/>
          </p:cNvSpPr>
          <p:nvPr/>
        </p:nvSpPr>
        <p:spPr>
          <a:xfrm>
            <a:off x="10410095" y="6357545"/>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t>RWANDA</a:t>
            </a:r>
          </a:p>
          <a:p>
            <a:pPr marL="0" indent="0" algn="ctr">
              <a:buFont typeface="Arial"/>
              <a:buNone/>
            </a:pPr>
            <a:endParaRPr lang="en-US" sz="4000" dirty="0"/>
          </a:p>
        </p:txBody>
      </p:sp>
      <p:sp>
        <p:nvSpPr>
          <p:cNvPr id="10" name="Rectangle 9"/>
          <p:cNvSpPr/>
          <p:nvPr/>
        </p:nvSpPr>
        <p:spPr>
          <a:xfrm rot="18864255">
            <a:off x="422749" y="131298"/>
            <a:ext cx="6597220" cy="6468082"/>
          </a:xfrm>
          <a:prstGeom prst="rect">
            <a:avLst/>
          </a:prstGeom>
          <a:solidFill>
            <a:srgbClr val="F2F2F2">
              <a:alpha val="7607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96881" y="662469"/>
            <a:ext cx="5648955" cy="4831711"/>
          </a:xfrm>
        </p:spPr>
        <p:txBody>
          <a:bodyPr anchor="ctr">
            <a:normAutofit/>
          </a:bodyPr>
          <a:lstStyle/>
          <a:p>
            <a:pPr marL="176213" indent="0" algn="ctr">
              <a:buNone/>
            </a:pPr>
            <a:r>
              <a:rPr lang="en-US" sz="3200" b="1" dirty="0"/>
              <a:t>#2</a:t>
            </a:r>
          </a:p>
          <a:p>
            <a:pPr marL="176213" indent="0" algn="ctr">
              <a:buNone/>
            </a:pPr>
            <a:r>
              <a:rPr lang="en-US" sz="3200" b="1" dirty="0"/>
              <a:t>Empower communities and civil society to hold the health system accountable</a:t>
            </a:r>
          </a:p>
          <a:p>
            <a:pPr marL="0" indent="0" algn="ctr">
              <a:buNone/>
            </a:pPr>
            <a:endParaRPr lang="en-US" sz="3200" b="1" dirty="0"/>
          </a:p>
        </p:txBody>
      </p:sp>
    </p:spTree>
    <p:extLst>
      <p:ext uri="{BB962C8B-B14F-4D97-AF65-F5344CB8AC3E}">
        <p14:creationId xmlns:p14="http://schemas.microsoft.com/office/powerpoint/2010/main" val="3452070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40" y="-775648"/>
            <a:ext cx="12192000" cy="8126016"/>
          </a:xfrm>
          <a:prstGeom prst="rect">
            <a:avLst/>
          </a:prstGeom>
        </p:spPr>
      </p:pic>
      <p:sp>
        <p:nvSpPr>
          <p:cNvPr id="14" name="Content Placeholder 2"/>
          <p:cNvSpPr txBox="1">
            <a:spLocks/>
          </p:cNvSpPr>
          <p:nvPr/>
        </p:nvSpPr>
        <p:spPr>
          <a:xfrm>
            <a:off x="10410095" y="6357545"/>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t>PAKISTAN</a:t>
            </a:r>
          </a:p>
          <a:p>
            <a:pPr marL="0" indent="0" algn="ctr">
              <a:buFont typeface="Arial"/>
              <a:buNone/>
            </a:pPr>
            <a:endParaRPr lang="en-US" sz="4000" dirty="0"/>
          </a:p>
        </p:txBody>
      </p:sp>
      <p:sp>
        <p:nvSpPr>
          <p:cNvPr id="10" name="Rectangle 9"/>
          <p:cNvSpPr/>
          <p:nvPr/>
        </p:nvSpPr>
        <p:spPr>
          <a:xfrm>
            <a:off x="4044462" y="281545"/>
            <a:ext cx="7825156" cy="2531993"/>
          </a:xfrm>
          <a:prstGeom prst="rect">
            <a:avLst/>
          </a:prstGeom>
          <a:solidFill>
            <a:schemeClr val="tx1">
              <a:alpha val="6117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4202723" y="403499"/>
            <a:ext cx="7473461" cy="2286947"/>
          </a:xfrm>
        </p:spPr>
        <p:txBody>
          <a:bodyPr>
            <a:normAutofit/>
          </a:bodyPr>
          <a:lstStyle/>
          <a:p>
            <a:pPr marL="0" indent="0" algn="ctr">
              <a:buNone/>
            </a:pPr>
            <a:r>
              <a:rPr lang="en-US" sz="3200" b="1" dirty="0">
                <a:solidFill>
                  <a:schemeClr val="bg1"/>
                </a:solidFill>
              </a:rPr>
              <a:t>#3</a:t>
            </a:r>
          </a:p>
          <a:p>
            <a:pPr marL="0" indent="0" algn="ctr">
              <a:buNone/>
            </a:pPr>
            <a:r>
              <a:rPr lang="en-US" sz="3200" b="1" dirty="0">
                <a:solidFill>
                  <a:schemeClr val="bg1"/>
                </a:solidFill>
              </a:rPr>
              <a:t>Build integrated, resilient community health systems based on recognized frontline health workers</a:t>
            </a:r>
          </a:p>
          <a:p>
            <a:pPr marL="0" indent="0" algn="ctr">
              <a:buNone/>
            </a:pPr>
            <a:endParaRPr lang="en-US" sz="4000" dirty="0">
              <a:solidFill>
                <a:schemeClr val="bg1"/>
              </a:solidFill>
            </a:endParaRPr>
          </a:p>
        </p:txBody>
      </p:sp>
    </p:spTree>
    <p:extLst>
      <p:ext uri="{BB962C8B-B14F-4D97-AF65-F5344CB8AC3E}">
        <p14:creationId xmlns:p14="http://schemas.microsoft.com/office/powerpoint/2010/main" val="3718995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326" y="-1178180"/>
            <a:ext cx="13435069" cy="8862647"/>
          </a:xfrm>
          <a:prstGeom prst="rect">
            <a:avLst/>
          </a:prstGeom>
        </p:spPr>
      </p:pic>
      <p:sp>
        <p:nvSpPr>
          <p:cNvPr id="14" name="Content Placeholder 2"/>
          <p:cNvSpPr txBox="1">
            <a:spLocks/>
          </p:cNvSpPr>
          <p:nvPr/>
        </p:nvSpPr>
        <p:spPr>
          <a:xfrm>
            <a:off x="-668211" y="6272702"/>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solidFill>
              </a:rPr>
              <a:t>MALI</a:t>
            </a:r>
          </a:p>
          <a:p>
            <a:pPr marL="0" indent="0" algn="ctr">
              <a:buFont typeface="Arial"/>
              <a:buNone/>
            </a:pPr>
            <a:endParaRPr lang="en-US" sz="4000" dirty="0"/>
          </a:p>
        </p:txBody>
      </p:sp>
      <p:sp>
        <p:nvSpPr>
          <p:cNvPr id="15" name="Rectangle 14"/>
          <p:cNvSpPr/>
          <p:nvPr/>
        </p:nvSpPr>
        <p:spPr>
          <a:xfrm>
            <a:off x="8233968" y="-637759"/>
            <a:ext cx="4198775" cy="7781803"/>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233968" y="982722"/>
            <a:ext cx="4198775" cy="7051431"/>
          </a:xfrm>
        </p:spPr>
        <p:txBody>
          <a:bodyPr>
            <a:normAutofit/>
          </a:bodyPr>
          <a:lstStyle/>
          <a:p>
            <a:pPr marL="0" indent="0" algn="ctr">
              <a:buNone/>
            </a:pPr>
            <a:r>
              <a:rPr lang="en-US" sz="3200" b="1" dirty="0"/>
              <a:t>#4</a:t>
            </a:r>
          </a:p>
          <a:p>
            <a:pPr marL="0" indent="0" algn="ctr">
              <a:buNone/>
            </a:pPr>
            <a:r>
              <a:rPr lang="en-US" sz="3200" b="1" dirty="0"/>
              <a:t>Implement national community health programs at scale, guided by national policy and local systems context, to ensure impact </a:t>
            </a:r>
            <a:endParaRPr lang="en-US" sz="3200" b="1" dirty="0"/>
          </a:p>
        </p:txBody>
      </p:sp>
    </p:spTree>
    <p:extLst>
      <p:ext uri="{BB962C8B-B14F-4D97-AF65-F5344CB8AC3E}">
        <p14:creationId xmlns:p14="http://schemas.microsoft.com/office/powerpoint/2010/main" val="27449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88785"/>
            <a:ext cx="12192000" cy="8126016"/>
          </a:xfrm>
          <a:prstGeom prst="rect">
            <a:avLst/>
          </a:prstGeom>
        </p:spPr>
      </p:pic>
      <p:sp>
        <p:nvSpPr>
          <p:cNvPr id="10" name="Rectangle 9"/>
          <p:cNvSpPr/>
          <p:nvPr/>
        </p:nvSpPr>
        <p:spPr>
          <a:xfrm rot="18867402">
            <a:off x="-4703919" y="-619629"/>
            <a:ext cx="9111205" cy="8809006"/>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0" y="1047833"/>
            <a:ext cx="4343401" cy="4926205"/>
          </a:xfrm>
        </p:spPr>
        <p:txBody>
          <a:bodyPr anchor="ctr">
            <a:noAutofit/>
          </a:bodyPr>
          <a:lstStyle/>
          <a:p>
            <a:pPr marL="0" indent="0" algn="ctr">
              <a:buNone/>
            </a:pPr>
            <a:r>
              <a:rPr lang="en-US" b="1" dirty="0"/>
              <a:t>#5</a:t>
            </a:r>
          </a:p>
          <a:p>
            <a:pPr marL="0" indent="0" algn="ctr">
              <a:buNone/>
            </a:pPr>
            <a:r>
              <a:rPr lang="en-US" b="1" dirty="0"/>
              <a:t>Ensure sufficient and sustainable financing for community health systems that is based on national and international resources, includes the private sector, and contributes to reducing financial barriers to health  </a:t>
            </a:r>
          </a:p>
        </p:txBody>
      </p:sp>
      <p:sp>
        <p:nvSpPr>
          <p:cNvPr id="9" name="Content Placeholder 2"/>
          <p:cNvSpPr txBox="1">
            <a:spLocks/>
          </p:cNvSpPr>
          <p:nvPr/>
        </p:nvSpPr>
        <p:spPr>
          <a:xfrm>
            <a:off x="10410095" y="6357545"/>
            <a:ext cx="1781905"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solidFill>
              </a:rPr>
              <a:t>MADAGASCAR</a:t>
            </a:r>
          </a:p>
          <a:p>
            <a:pPr marL="0" indent="0" algn="ctr">
              <a:buFont typeface="Arial"/>
              <a:buNone/>
            </a:pPr>
            <a:endParaRPr lang="en-US" sz="4000" dirty="0"/>
          </a:p>
        </p:txBody>
      </p:sp>
    </p:spTree>
    <p:extLst>
      <p:ext uri="{BB962C8B-B14F-4D97-AF65-F5344CB8AC3E}">
        <p14:creationId xmlns:p14="http://schemas.microsoft.com/office/powerpoint/2010/main" val="170043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 y="-1256594"/>
            <a:ext cx="12174863" cy="8114594"/>
          </a:xfrm>
          <a:prstGeom prst="rect">
            <a:avLst/>
          </a:prstGeom>
        </p:spPr>
      </p:pic>
      <p:sp>
        <p:nvSpPr>
          <p:cNvPr id="14" name="Content Placeholder 2"/>
          <p:cNvSpPr txBox="1">
            <a:spLocks/>
          </p:cNvSpPr>
          <p:nvPr/>
        </p:nvSpPr>
        <p:spPr>
          <a:xfrm>
            <a:off x="10410095" y="6357545"/>
            <a:ext cx="2403230"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t>GHANA</a:t>
            </a:r>
          </a:p>
          <a:p>
            <a:pPr marL="0" indent="0" algn="ctr">
              <a:buFont typeface="Arial"/>
              <a:buNone/>
            </a:pPr>
            <a:endParaRPr lang="en-US" sz="4000" dirty="0"/>
          </a:p>
        </p:txBody>
      </p:sp>
      <p:sp>
        <p:nvSpPr>
          <p:cNvPr id="10" name="Rectangle 9"/>
          <p:cNvSpPr/>
          <p:nvPr/>
        </p:nvSpPr>
        <p:spPr>
          <a:xfrm>
            <a:off x="2039815" y="4304365"/>
            <a:ext cx="8370280" cy="2219527"/>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180492" y="4442145"/>
            <a:ext cx="8071339" cy="2081748"/>
          </a:xfrm>
        </p:spPr>
        <p:txBody>
          <a:bodyPr>
            <a:normAutofit/>
          </a:bodyPr>
          <a:lstStyle/>
          <a:p>
            <a:pPr marL="0" indent="0" algn="ctr">
              <a:buNone/>
            </a:pPr>
            <a:r>
              <a:rPr lang="en-US" sz="3200" b="1" dirty="0" smtClean="0"/>
              <a:t>#6</a:t>
            </a:r>
          </a:p>
          <a:p>
            <a:pPr marL="0" indent="0" algn="ctr">
              <a:buNone/>
            </a:pPr>
            <a:r>
              <a:rPr lang="en-US" sz="3200" b="1" dirty="0"/>
              <a:t>Program to reduce health inequities and gender inequalities</a:t>
            </a:r>
            <a:r>
              <a:rPr lang="en-US" sz="3200" b="1" dirty="0" smtClean="0"/>
              <a:t> </a:t>
            </a:r>
          </a:p>
          <a:p>
            <a:pPr marL="0" indent="0" algn="ctr">
              <a:buNone/>
            </a:pPr>
            <a:endParaRPr lang="en-US" sz="3200" b="1" dirty="0"/>
          </a:p>
        </p:txBody>
      </p:sp>
    </p:spTree>
    <p:extLst>
      <p:ext uri="{BB962C8B-B14F-4D97-AF65-F5344CB8AC3E}">
        <p14:creationId xmlns:p14="http://schemas.microsoft.com/office/powerpoint/2010/main" val="17091287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016"/>
            <a:ext cx="12192000" cy="8126016"/>
          </a:xfrm>
          <a:prstGeom prst="rect">
            <a:avLst/>
          </a:prstGeom>
        </p:spPr>
      </p:pic>
      <p:sp>
        <p:nvSpPr>
          <p:cNvPr id="8" name="Rectangle 7"/>
          <p:cNvSpPr/>
          <p:nvPr/>
        </p:nvSpPr>
        <p:spPr>
          <a:xfrm rot="17458867">
            <a:off x="-308796" y="1374081"/>
            <a:ext cx="7848617" cy="13452729"/>
          </a:xfrm>
          <a:prstGeom prst="rect">
            <a:avLst/>
          </a:prstGeom>
          <a:solidFill>
            <a:srgbClr val="F2F2F2">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57906" y="3798277"/>
            <a:ext cx="4478217" cy="2915960"/>
          </a:xfrm>
        </p:spPr>
        <p:txBody>
          <a:bodyPr>
            <a:normAutofit fontScale="92500" lnSpcReduction="10000"/>
          </a:bodyPr>
          <a:lstStyle/>
          <a:p>
            <a:pPr marL="0" indent="0">
              <a:buNone/>
            </a:pPr>
            <a:r>
              <a:rPr lang="en-US" sz="3200" b="1" dirty="0"/>
              <a:t>#7</a:t>
            </a:r>
          </a:p>
          <a:p>
            <a:pPr marL="0" indent="0">
              <a:buNone/>
            </a:pPr>
            <a:r>
              <a:rPr lang="en-US" sz="3200" b="1" dirty="0"/>
              <a:t>Ensure that communities facing humanitarian crisis receive essential healthcare, particularly at the community level</a:t>
            </a:r>
            <a:endParaRPr lang="en-US" sz="3200" dirty="0"/>
          </a:p>
        </p:txBody>
      </p:sp>
      <p:sp>
        <p:nvSpPr>
          <p:cNvPr id="9" name="Content Placeholder 2"/>
          <p:cNvSpPr txBox="1">
            <a:spLocks/>
          </p:cNvSpPr>
          <p:nvPr/>
        </p:nvSpPr>
        <p:spPr>
          <a:xfrm>
            <a:off x="10410095" y="6357545"/>
            <a:ext cx="1781905" cy="7133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MT" charset="0"/>
                <a:ea typeface="Gill Sans MT" charset="0"/>
                <a:cs typeface="Gill Sans MT"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MT" charset="0"/>
                <a:ea typeface="Gill Sans MT" charset="0"/>
                <a:cs typeface="Gill Sans MT"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MT" charset="0"/>
                <a:ea typeface="Gill Sans MT" charset="0"/>
                <a:cs typeface="Gill Sans MT"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MT" charset="0"/>
                <a:ea typeface="Gill Sans MT" charset="0"/>
                <a:cs typeface="Gill Sans M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r>
              <a:rPr lang="en-US" sz="1400" dirty="0" smtClean="0">
                <a:solidFill>
                  <a:schemeClr val="bg1"/>
                </a:solidFill>
              </a:rPr>
              <a:t>MOZAMBIQUE</a:t>
            </a:r>
          </a:p>
          <a:p>
            <a:pPr marL="0" indent="0" algn="ctr">
              <a:buFont typeface="Arial"/>
              <a:buNone/>
            </a:pPr>
            <a:endParaRPr lang="en-US" sz="4000" dirty="0"/>
          </a:p>
        </p:txBody>
      </p:sp>
    </p:spTree>
    <p:extLst>
      <p:ext uri="{BB962C8B-B14F-4D97-AF65-F5344CB8AC3E}">
        <p14:creationId xmlns:p14="http://schemas.microsoft.com/office/powerpoint/2010/main" val="323703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011238E83D3BC47867A705F5F482CDD" ma:contentTypeVersion="1" ma:contentTypeDescription="Create a new document." ma:contentTypeScope="" ma:versionID="04f77684a9bef410bada309c55d22d32">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C0056DA-1A1D-48D4-955E-75F7B071C521}">
  <ds:schemaRefs>
    <ds:schemaRef ds:uri="http://purl.org/dc/elements/1.1/"/>
    <ds:schemaRef ds:uri="http://purl.org/dc/terms/"/>
    <ds:schemaRef ds:uri="http://schemas.openxmlformats.org/package/2006/metadata/core-properties"/>
    <ds:schemaRef ds:uri="http://purl.org/dc/dcmitype/"/>
    <ds:schemaRef ds:uri="http://schemas.microsoft.com/sharepoint/v3"/>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2D5F514A-6779-4D35-A070-0337793F4D92}">
  <ds:schemaRefs>
    <ds:schemaRef ds:uri="http://schemas.microsoft.com/sharepoint/v3/contenttype/forms"/>
  </ds:schemaRefs>
</ds:datastoreItem>
</file>

<file path=customXml/itemProps3.xml><?xml version="1.0" encoding="utf-8"?>
<ds:datastoreItem xmlns:ds="http://schemas.openxmlformats.org/officeDocument/2006/customXml" ds:itemID="{9C30E098-1A68-424A-BDB3-A3E9CA54E4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3921</TotalTime>
  <Words>404</Words>
  <Application>Microsoft Office PowerPoint</Application>
  <PresentationFormat>Widescreen</PresentationFormat>
  <Paragraphs>50</Paragraphs>
  <Slides>14</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Gill Sans MT</vt:lpstr>
      <vt:lpstr>Office Theme</vt:lpstr>
      <vt:lpstr>PowerPoint Presentation</vt:lpstr>
      <vt:lpstr>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More Information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Kate Howell</cp:lastModifiedBy>
  <cp:revision>148</cp:revision>
  <dcterms:created xsi:type="dcterms:W3CDTF">2017-02-08T20:49:47Z</dcterms:created>
  <dcterms:modified xsi:type="dcterms:W3CDTF">2017-05-25T19:48:17Z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0x010100B011238E83D3BC47867A705F5F482CDD</vt:lpwstr>
  </property>
</Properties>
</file>